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7" r:id="rId3"/>
    <p:sldId id="288" r:id="rId4"/>
    <p:sldId id="258" r:id="rId5"/>
    <p:sldId id="263" r:id="rId6"/>
    <p:sldId id="264" r:id="rId7"/>
    <p:sldId id="267" r:id="rId8"/>
    <p:sldId id="272" r:id="rId9"/>
    <p:sldId id="273" r:id="rId10"/>
    <p:sldId id="279" r:id="rId11"/>
    <p:sldId id="292" r:id="rId12"/>
    <p:sldId id="270" r:id="rId13"/>
    <p:sldId id="280" r:id="rId14"/>
    <p:sldId id="271" r:id="rId15"/>
    <p:sldId id="277" r:id="rId16"/>
    <p:sldId id="274" r:id="rId17"/>
    <p:sldId id="275" r:id="rId18"/>
    <p:sldId id="278" r:id="rId19"/>
    <p:sldId id="261" r:id="rId20"/>
    <p:sldId id="268" r:id="rId21"/>
    <p:sldId id="281" r:id="rId22"/>
    <p:sldId id="290" r:id="rId23"/>
    <p:sldId id="276" r:id="rId24"/>
    <p:sldId id="289" r:id="rId25"/>
    <p:sldId id="282" r:id="rId26"/>
    <p:sldId id="286" r:id="rId27"/>
    <p:sldId id="287" r:id="rId28"/>
    <p:sldId id="285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clrMode="bw" frameSlides="1"/>
  <p:clrMru>
    <a:srgbClr val="FECC09"/>
    <a:srgbClr val="669903"/>
    <a:srgbClr val="FF7E3F"/>
    <a:srgbClr val="FFD963"/>
    <a:srgbClr val="292929"/>
    <a:srgbClr val="4D4D4D"/>
    <a:srgbClr val="5F5F5F"/>
    <a:srgbClr val="669900"/>
    <a:srgbClr val="EE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150" autoAdjust="0"/>
  </p:normalViewPr>
  <p:slideViewPr>
    <p:cSldViewPr>
      <p:cViewPr varScale="1">
        <p:scale>
          <a:sx n="71" d="100"/>
          <a:sy n="71" d="100"/>
        </p:scale>
        <p:origin x="-5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18092036-7101-9446-8941-BA4268065EA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6276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972F4303-15BD-E844-B660-5EB65DA399A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08832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95288" y="6524625"/>
            <a:ext cx="8748712" cy="333375"/>
          </a:xfrm>
          <a:prstGeom prst="rect">
            <a:avLst/>
          </a:prstGeom>
          <a:solidFill>
            <a:srgbClr val="6699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cs-CZ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  <a:cs typeface="+mn-cs"/>
              </a:rPr>
              <a:t>www.</a:t>
            </a:r>
            <a:r>
              <a:rPr lang="cs-CZ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  <a:cs typeface="+mn-cs"/>
              </a:rPr>
              <a:t>karvina.cz</a:t>
            </a:r>
            <a:endParaRPr 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n-ea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524625"/>
            <a:ext cx="395288" cy="333375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700338" y="2565400"/>
            <a:ext cx="6443662" cy="1439863"/>
            <a:chOff x="1701" y="1616"/>
            <a:chExt cx="4059" cy="907"/>
          </a:xfrm>
        </p:grpSpPr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>
              <a:off x="1701" y="1616"/>
              <a:ext cx="4059" cy="907"/>
            </a:xfrm>
            <a:prstGeom prst="roundRect">
              <a:avLst>
                <a:gd name="adj" fmla="val 16667"/>
              </a:avLst>
            </a:prstGeom>
            <a:solidFill>
              <a:srgbClr val="66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8" name="Rectangle 14"/>
            <p:cNvSpPr>
              <a:spLocks noChangeArrowheads="1"/>
            </p:cNvSpPr>
            <p:nvPr/>
          </p:nvSpPr>
          <p:spPr bwMode="auto">
            <a:xfrm>
              <a:off x="5148" y="1616"/>
              <a:ext cx="612" cy="907"/>
            </a:xfrm>
            <a:prstGeom prst="rect">
              <a:avLst/>
            </a:prstGeom>
            <a:solidFill>
              <a:srgbClr val="66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5219700" y="4365625"/>
            <a:ext cx="3924300" cy="1079500"/>
            <a:chOff x="3288" y="2750"/>
            <a:chExt cx="2472" cy="680"/>
          </a:xfrm>
        </p:grpSpPr>
        <p:sp>
          <p:nvSpPr>
            <p:cNvPr id="10" name="AutoShape 10"/>
            <p:cNvSpPr>
              <a:spLocks noChangeArrowheads="1"/>
            </p:cNvSpPr>
            <p:nvPr/>
          </p:nvSpPr>
          <p:spPr bwMode="auto">
            <a:xfrm>
              <a:off x="3288" y="2750"/>
              <a:ext cx="2472" cy="680"/>
            </a:xfrm>
            <a:prstGeom prst="roundRect">
              <a:avLst>
                <a:gd name="adj" fmla="val 16667"/>
              </a:avLst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5148" y="2750"/>
              <a:ext cx="612" cy="68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pic>
        <p:nvPicPr>
          <p:cNvPr id="12" name="Picture 14" descr="logo_top_gre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0"/>
            <a:ext cx="2349500" cy="170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4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059113" y="2781300"/>
            <a:ext cx="5905500" cy="1079500"/>
          </a:xfrm>
        </p:spPr>
        <p:txBody>
          <a:bodyPr/>
          <a:lstStyle>
            <a:lvl1pPr algn="ctr">
              <a:defRPr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7578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5435600" y="4437063"/>
            <a:ext cx="3529013" cy="936625"/>
          </a:xfr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292929"/>
                </a:solidFill>
              </a:defRPr>
            </a:lvl1pPr>
          </a:lstStyle>
          <a:p>
            <a:r>
              <a:rPr lang="cs-CZ" smtClean="0"/>
              <a:t>Click to edit Master subtitle style</a:t>
            </a:r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559675" y="6524625"/>
            <a:ext cx="1584325" cy="33337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62D0D6A-5F28-E842-B1AA-D3FC0BF48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504569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C44FA7-671C-9943-B15C-35DCD7B84A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44900"/>
      </p:ext>
    </p:extLst>
  </p:cSld>
  <p:clrMapOvr>
    <a:masterClrMapping/>
  </p:clrMapOvr>
  <p:transition xmlns:p14="http://schemas.microsoft.com/office/powerpoint/2010/main"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61138" y="404813"/>
            <a:ext cx="2125662" cy="5721350"/>
          </a:xfrm>
        </p:spPr>
        <p:txBody>
          <a:bodyPr vert="eaVert"/>
          <a:lstStyle/>
          <a:p>
            <a:r>
              <a:rPr lang="cs-CZ" smtClean="0"/>
              <a:t>Click to edit Master title style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79388" y="404813"/>
            <a:ext cx="6229350" cy="5721350"/>
          </a:xfrm>
        </p:spPr>
        <p:txBody>
          <a:bodyPr vert="eaVer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8F4D0-DD8F-CA47-9BBC-6D9C44D5F0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362915"/>
      </p:ext>
    </p:extLst>
  </p:cSld>
  <p:clrMapOvr>
    <a:masterClrMapping/>
  </p:clrMapOvr>
  <p:transition xmlns:p14="http://schemas.microsoft.com/office/powerpoint/2010/main"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4ADDF-35FC-0744-B019-C8BBA58381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491328"/>
      </p:ext>
    </p:extLst>
  </p:cSld>
  <p:clrMapOvr>
    <a:masterClrMapping/>
  </p:clrMapOvr>
  <p:transition xmlns:p14="http://schemas.microsoft.com/office/powerpoint/2010/main"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Click to edit Master title style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657E6-F2EA-2245-8914-BCBC0FF49F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259962"/>
      </p:ext>
    </p:extLst>
  </p:cSld>
  <p:clrMapOvr>
    <a:masterClrMapping/>
  </p:clrMapOvr>
  <p:transition xmlns:p14="http://schemas.microsoft.com/office/powerpoint/2010/main"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8313" y="1600200"/>
            <a:ext cx="40322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52963" y="1600200"/>
            <a:ext cx="403383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BAC52-2B39-9F4D-97C4-DCED241443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391175"/>
      </p:ext>
    </p:extLst>
  </p:cSld>
  <p:clrMapOvr>
    <a:masterClrMapping/>
  </p:clrMapOvr>
  <p:transition xmlns:p14="http://schemas.microsoft.com/office/powerpoint/2010/main"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FEBA4-B307-B542-B6A0-95F6FFE885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7276"/>
      </p:ext>
    </p:extLst>
  </p:cSld>
  <p:clrMapOvr>
    <a:masterClrMapping/>
  </p:clrMapOvr>
  <p:transition xmlns:p14="http://schemas.microsoft.com/office/powerpoint/2010/main"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D6BC5-EF9F-A948-8F83-E0CE3A10F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984211"/>
      </p:ext>
    </p:extLst>
  </p:cSld>
  <p:clrMapOvr>
    <a:masterClrMapping/>
  </p:clrMapOvr>
  <p:transition xmlns:p14="http://schemas.microsoft.com/office/powerpoint/2010/main"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0ABD0-AB8A-174F-9C9A-E5ECB33CD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73510"/>
      </p:ext>
    </p:extLst>
  </p:cSld>
  <p:clrMapOvr>
    <a:masterClrMapping/>
  </p:clrMapOvr>
  <p:transition xmlns:p14="http://schemas.microsoft.com/office/powerpoint/2010/main"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F4C4E-BA1D-9445-96A2-F8C50EA47C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614711"/>
      </p:ext>
    </p:extLst>
  </p:cSld>
  <p:clrMapOvr>
    <a:masterClrMapping/>
  </p:clrMapOvr>
  <p:transition xmlns:p14="http://schemas.microsoft.com/office/powerpoint/2010/main"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Click to edit Master title style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Drag picture to placeholder or click icon to add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28C73-F877-6244-8FF1-2407E51560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886952"/>
      </p:ext>
    </p:extLst>
  </p:cSld>
  <p:clrMapOvr>
    <a:masterClrMapping/>
  </p:clrMapOvr>
  <p:transition xmlns:p14="http://schemas.microsoft.com/office/powerpoint/2010/main" spd="slow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oleObject" Target="../embeddings/oleObject1.bin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395288" y="6524625"/>
            <a:ext cx="8748712" cy="333375"/>
          </a:xfrm>
          <a:prstGeom prst="rect">
            <a:avLst/>
          </a:prstGeom>
          <a:solidFill>
            <a:srgbClr val="6699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cs-CZ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  <a:cs typeface="+mn-cs"/>
              </a:rPr>
              <a:t>www.</a:t>
            </a:r>
            <a:r>
              <a:rPr lang="cs-CZ" sz="1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n-ea"/>
                <a:cs typeface="+mn-cs"/>
              </a:rPr>
              <a:t>karvina.cz</a:t>
            </a:r>
            <a:endParaRPr 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n-ea"/>
              <a:cs typeface="+mn-cs"/>
            </a:endParaRPr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0" y="6524625"/>
            <a:ext cx="395288" cy="333375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00200"/>
            <a:ext cx="82184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7625" y="6524625"/>
            <a:ext cx="14763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 smtClean="0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3993C851-EB5E-454C-8E83-57426181FF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0" y="333375"/>
            <a:ext cx="6443663" cy="792163"/>
            <a:chOff x="0" y="210"/>
            <a:chExt cx="4059" cy="499"/>
          </a:xfrm>
        </p:grpSpPr>
        <p:sp>
          <p:nvSpPr>
            <p:cNvPr id="1033" name="AutoShape 7"/>
            <p:cNvSpPr>
              <a:spLocks noChangeArrowheads="1"/>
            </p:cNvSpPr>
            <p:nvPr/>
          </p:nvSpPr>
          <p:spPr bwMode="auto">
            <a:xfrm>
              <a:off x="0" y="210"/>
              <a:ext cx="4059" cy="499"/>
            </a:xfrm>
            <a:prstGeom prst="roundRect">
              <a:avLst>
                <a:gd name="adj" fmla="val 16667"/>
              </a:avLst>
            </a:prstGeom>
            <a:solidFill>
              <a:srgbClr val="66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34" name="Rectangle 8"/>
            <p:cNvSpPr>
              <a:spLocks noChangeArrowheads="1"/>
            </p:cNvSpPr>
            <p:nvPr/>
          </p:nvSpPr>
          <p:spPr bwMode="auto">
            <a:xfrm>
              <a:off x="0" y="210"/>
              <a:ext cx="612" cy="499"/>
            </a:xfrm>
            <a:prstGeom prst="rect">
              <a:avLst/>
            </a:prstGeom>
            <a:solidFill>
              <a:srgbClr val="66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03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404813"/>
            <a:ext cx="6121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Klepnutím lze upravit styl předlohy nadpisů.</a:t>
            </a:r>
          </a:p>
        </p:txBody>
      </p:sp>
      <p:graphicFrame>
        <p:nvGraphicFramePr>
          <p:cNvPr id="74762" name="Object 10"/>
          <p:cNvGraphicFramePr>
            <a:graphicFrameLocks noChangeAspect="1"/>
          </p:cNvGraphicFramePr>
          <p:nvPr/>
        </p:nvGraphicFramePr>
        <p:xfrm>
          <a:off x="7667625" y="96838"/>
          <a:ext cx="1476375" cy="1316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PHOTO-PAINT" r:id="rId14" imgW="2605383" imgH="2322581" progId="CorelPHOTOPAINT.Image.13">
                  <p:embed/>
                </p:oleObj>
              </mc:Choice>
              <mc:Fallback>
                <p:oleObj name="PHOTO-PAINT" r:id="rId14" imgW="2605383" imgH="2322581" progId="CorelPHOTOPAINT.Image.1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5" y="96838"/>
                        <a:ext cx="1476375" cy="1316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47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47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47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47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3" dur="5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 animBg="1"/>
      <p:bldP spid="74755" grpId="0" animBg="1"/>
      <p:bldP spid="74756" grpId="0" build="p">
        <p:tmplLst>
          <p:tmpl lvl="1">
            <p:tnLst>
              <p:par>
                <p:cTn xmlns:p14="http://schemas.microsoft.com/office/powerpoint/2010/main"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7475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xmlns:p14="http://schemas.microsoft.com/office/powerpoint/2010/main"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7475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xmlns:p14="http://schemas.microsoft.com/office/powerpoint/2010/main"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7475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xmlns:p14="http://schemas.microsoft.com/office/powerpoint/2010/main"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7475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xmlns:p14="http://schemas.microsoft.com/office/powerpoint/2010/main"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7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7475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Relationship Id="rId3" Type="http://schemas.openxmlformats.org/officeDocument/2006/relationships/image" Target="../media/image4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4" Type="http://schemas.openxmlformats.org/officeDocument/2006/relationships/image" Target="../media/image43.jpeg"/><Relationship Id="rId5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4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4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4" Type="http://schemas.openxmlformats.org/officeDocument/2006/relationships/image" Target="../media/image56.jpeg"/><Relationship Id="rId5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4" Type="http://schemas.openxmlformats.org/officeDocument/2006/relationships/image" Target="../media/image60.JPG"/><Relationship Id="rId5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4" Type="http://schemas.openxmlformats.org/officeDocument/2006/relationships/image" Target="../media/image64.png"/><Relationship Id="rId5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4" Type="http://schemas.openxmlformats.org/officeDocument/2006/relationships/image" Target="../media/image68.jpeg"/><Relationship Id="rId5" Type="http://schemas.openxmlformats.org/officeDocument/2006/relationships/image" Target="../media/image6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4" Type="http://schemas.openxmlformats.org/officeDocument/2006/relationships/image" Target="../media/image72.jpeg"/><Relationship Id="rId5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4" Type="http://schemas.openxmlformats.org/officeDocument/2006/relationships/image" Target="../media/image76.jpeg"/><Relationship Id="rId5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sz="2400" dirty="0">
                <a:latin typeface="Arial" charset="0"/>
              </a:rPr>
              <a:t>KARVINÁ </a:t>
            </a:r>
            <a:r>
              <a:rPr lang="cs-CZ" sz="2400" dirty="0" smtClean="0">
                <a:latin typeface="Arial" charset="0"/>
              </a:rPr>
              <a:t> 2006 </a:t>
            </a:r>
            <a:r>
              <a:rPr lang="cs-CZ" sz="2400" dirty="0">
                <a:latin typeface="Arial" charset="0"/>
              </a:rPr>
              <a:t>- 2018</a:t>
            </a:r>
            <a:endParaRPr lang="en-US" sz="2400" dirty="0">
              <a:latin typeface="Arial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  <p:pic>
        <p:nvPicPr>
          <p:cNvPr id="5" name="Picture 4" descr="474.panorama náměstí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1088"/>
            <a:ext cx="9252521" cy="2176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REKONSTRUKCE AREÁLU LODIČEK</a:t>
            </a:r>
            <a:endParaRPr lang="en-US" dirty="0"/>
          </a:p>
        </p:txBody>
      </p:sp>
      <p:pic>
        <p:nvPicPr>
          <p:cNvPr id="5" name="Content Placeholder 4" descr="lodenice (kopie)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86" b="13286"/>
          <a:stretch>
            <a:fillRect/>
          </a:stretch>
        </p:blipFill>
        <p:spPr>
          <a:xfrm>
            <a:off x="539552" y="1844824"/>
            <a:ext cx="3970784" cy="2186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74ADDF-35FC-0744-B019-C8BBA58381C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6" name="Picture 5" descr="lodicky_montaz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708920"/>
            <a:ext cx="4105879" cy="2737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lodičky rozestaven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077072"/>
            <a:ext cx="3543818" cy="2137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1500763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REKONSTRUKCE PARKU BOŽENY NĚMCOVÉ A VÝSTAVBA CYKLOSTEZEK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74ADDF-35FC-0744-B019-C8BBA58381C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7" name="Picture 6" descr="napojeni na cyklostezku (kopie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988840"/>
            <a:ext cx="2698770" cy="4293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1D (kopie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88840"/>
            <a:ext cx="3888432" cy="2135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CYKLOSTEZKA (kopie)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293096"/>
            <a:ext cx="3888432" cy="2129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6804436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REKONSTRUKCE REGIONÁLNÍ KNIHOVNY</a:t>
            </a:r>
            <a:endParaRPr lang="en-US" dirty="0">
              <a:latin typeface="Arial" charset="0"/>
            </a:endParaRPr>
          </a:p>
        </p:txBody>
      </p:sp>
      <p:sp>
        <p:nvSpPr>
          <p:cNvPr id="286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EFD7BC1-8D3B-4644-9DA4-9C6B6A3906F9}" type="slidenum">
              <a:rPr lang="en-US" sz="1400">
                <a:solidFill>
                  <a:schemeClr val="bg1"/>
                </a:solidFill>
              </a:rPr>
              <a:pPr eaLnBrk="1" hangingPunct="1"/>
              <a:t>12</a:t>
            </a:fld>
            <a:endParaRPr lang="en-US" sz="1400">
              <a:solidFill>
                <a:schemeClr val="bg1"/>
              </a:solidFill>
            </a:endParaRPr>
          </a:p>
        </p:txBody>
      </p:sp>
      <p:pic>
        <p:nvPicPr>
          <p:cNvPr id="5" name="Content Placeholder 4" descr="knihovna centrum 3 (kopie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0" b="8980"/>
          <a:stretch>
            <a:fillRect/>
          </a:stretch>
        </p:blipFill>
        <p:spPr>
          <a:xfrm>
            <a:off x="539552" y="3789040"/>
            <a:ext cx="4176464" cy="2509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DSC_0019 (kopie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069" y="2276872"/>
            <a:ext cx="4105920" cy="27561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 descr="140715_HOR_knihovna_kavarna_0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4104456" cy="2280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363275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OPRAVENÁ TRŽNICE A LETNÍ KINO</a:t>
            </a:r>
            <a:endParaRPr lang="en-US" dirty="0"/>
          </a:p>
        </p:txBody>
      </p:sp>
      <p:pic>
        <p:nvPicPr>
          <p:cNvPr id="5" name="Content Placeholder 4" descr="1leva_spodni_NOVA TRZNICE (kopie)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4" b="8804"/>
          <a:stretch>
            <a:fillRect/>
          </a:stretch>
        </p:blipFill>
        <p:spPr>
          <a:xfrm>
            <a:off x="467544" y="1556792"/>
            <a:ext cx="418419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74ADDF-35FC-0744-B019-C8BBA58381C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7" name="Content Placeholder 4" descr="amfiteat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7" b="8437"/>
          <a:stretch>
            <a:fillRect/>
          </a:stretch>
        </p:blipFill>
        <p:spPr bwMode="auto">
          <a:xfrm>
            <a:off x="4342716" y="3789040"/>
            <a:ext cx="4332971" cy="2386189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</p:spTree>
    <p:extLst>
      <p:ext uri="{BB962C8B-B14F-4D97-AF65-F5344CB8AC3E}">
        <p14:creationId xmlns:p14="http://schemas.microsoft.com/office/powerpoint/2010/main" val="3033450674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REKONSTRUKCE KINA CENTRUM A JEHO OKOLÍ</a:t>
            </a:r>
            <a:endParaRPr lang="en-US" dirty="0"/>
          </a:p>
        </p:txBody>
      </p:sp>
      <p:pic>
        <p:nvPicPr>
          <p:cNvPr id="5" name="Content Placeholder 4" descr="kino centrum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94" b="10694"/>
          <a:stretch>
            <a:fillRect/>
          </a:stretch>
        </p:blipFill>
        <p:spPr>
          <a:xfrm>
            <a:off x="395536" y="1556792"/>
            <a:ext cx="4320480" cy="2363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74ADDF-35FC-0744-B019-C8BBA58381CF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6" name="Picture 5" descr="KINO NOC (kopie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740434"/>
            <a:ext cx="4007947" cy="2655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MHA_0117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556792"/>
            <a:ext cx="3275856" cy="2183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MHA_0325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933056"/>
            <a:ext cx="3707904" cy="2471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900784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REKONSTRUKCE UNIVERZITNÍHO PARKU</a:t>
            </a:r>
            <a:endParaRPr lang="en-US" dirty="0"/>
          </a:p>
        </p:txBody>
      </p:sp>
      <p:pic>
        <p:nvPicPr>
          <p:cNvPr id="5" name="Content Placeholder 4" descr="140714_HOR_univerzitni_park_11 (kopie)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5" b="8685"/>
          <a:stretch>
            <a:fillRect/>
          </a:stretch>
        </p:blipFill>
        <p:spPr>
          <a:xfrm>
            <a:off x="467544" y="1628800"/>
            <a:ext cx="4104456" cy="2260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74ADDF-35FC-0744-B019-C8BBA58381CF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6" name="Picture 5" descr="140714_HOR_univerzitni_park_03 (kopie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584" y="1628800"/>
            <a:ext cx="2831516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140714_HOR_univerzitni_park_09 (kopie)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005064"/>
            <a:ext cx="3416272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03064855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REKONSTRUKCE FOTBALOVÉHO STADIÓNU</a:t>
            </a:r>
            <a:endParaRPr lang="en-US" dirty="0"/>
          </a:p>
        </p:txBody>
      </p:sp>
      <p:pic>
        <p:nvPicPr>
          <p:cNvPr id="5" name="Content Placeholder 4" descr="mestskystadion (kopie)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1" b="15541"/>
          <a:stretch>
            <a:fillRect/>
          </a:stretch>
        </p:blipFill>
        <p:spPr>
          <a:xfrm>
            <a:off x="468313" y="1600200"/>
            <a:ext cx="4031679" cy="2220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74ADDF-35FC-0744-B019-C8BBA58381CF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6" name="Picture 5" descr="IMG_7747 (kopie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628800"/>
            <a:ext cx="3888432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pano4 (kopie)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77072"/>
            <a:ext cx="8100392" cy="2112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4169164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88" y="404813"/>
            <a:ext cx="6552852" cy="647700"/>
          </a:xfrm>
        </p:spPr>
        <p:txBody>
          <a:bodyPr/>
          <a:lstStyle/>
          <a:p>
            <a:r>
              <a:rPr lang="en-US" dirty="0" smtClean="0"/>
              <a:t>CENTRALIZACE MAGISTRÁTU A         REVITALIZACE OKOLÍ</a:t>
            </a:r>
            <a:endParaRPr lang="en-US" dirty="0"/>
          </a:p>
        </p:txBody>
      </p:sp>
      <p:pic>
        <p:nvPicPr>
          <p:cNvPr id="5" name="Content Placeholder 4" descr="MHA_0179 (kopie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7" b="8697"/>
          <a:stretch>
            <a:fillRect/>
          </a:stretch>
        </p:blipFill>
        <p:spPr>
          <a:xfrm>
            <a:off x="2699792" y="4293096"/>
            <a:ext cx="4176464" cy="2211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74ADDF-35FC-0744-B019-C8BBA58381CF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6" name="Picture 5" descr="MHA_0196 (kopie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84784"/>
            <a:ext cx="4176464" cy="2784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140714_HOR_prepazky_01 (kopie)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700808"/>
            <a:ext cx="3528392" cy="2352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3051511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OPRAVENÉ CESTY A CHODNÍKY</a:t>
            </a:r>
            <a:endParaRPr lang="en-US" dirty="0"/>
          </a:p>
        </p:txBody>
      </p:sp>
      <p:pic>
        <p:nvPicPr>
          <p:cNvPr id="5" name="Content Placeholder 4" descr="140815_HOR_protihlukova_stena_02 (kopie)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5" b="8685"/>
          <a:stretch>
            <a:fillRect/>
          </a:stretch>
        </p:blipFill>
        <p:spPr>
          <a:xfrm>
            <a:off x="611560" y="4149080"/>
            <a:ext cx="4314948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74ADDF-35FC-0744-B019-C8BBA58381CF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6" name="Picture 5" descr="rond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28800"/>
            <a:ext cx="3635896" cy="2423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silnice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0808"/>
            <a:ext cx="3542761" cy="2361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yklostezka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149080"/>
            <a:ext cx="3275856" cy="2183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5309515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PARKOVACÍ PLOCHY </a:t>
            </a:r>
          </a:p>
        </p:txBody>
      </p:sp>
      <p:sp>
        <p:nvSpPr>
          <p:cNvPr id="2662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13950D9-C561-9F42-90E2-1E9C66000DDB}" type="slidenum">
              <a:rPr lang="en-US" sz="1400">
                <a:solidFill>
                  <a:schemeClr val="bg1"/>
                </a:solidFill>
              </a:rPr>
              <a:pPr eaLnBrk="1" hangingPunct="1"/>
              <a:t>19</a:t>
            </a:fld>
            <a:endParaRPr lang="en-US" sz="1400">
              <a:solidFill>
                <a:schemeClr val="bg1"/>
              </a:solidFill>
            </a:endParaRPr>
          </a:p>
        </p:txBody>
      </p:sp>
      <p:pic>
        <p:nvPicPr>
          <p:cNvPr id="8" name="Content Placeholder 7" descr="MHA_0281 (kopie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7" b="7837"/>
          <a:stretch>
            <a:fillRect/>
          </a:stretch>
        </p:blipFill>
        <p:spPr>
          <a:xfrm>
            <a:off x="539552" y="1628801"/>
            <a:ext cx="3714543" cy="2088232"/>
          </a:xfrm>
          <a:effectLst>
            <a:softEdge rad="112500"/>
          </a:effectLst>
        </p:spPr>
      </p:pic>
      <p:pic>
        <p:nvPicPr>
          <p:cNvPr id="9" name="Picture 8" descr="DSC_1590 (kopie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933056"/>
            <a:ext cx="3954990" cy="2331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Content Placeholder 4" descr="ulice Tyršova (kopie)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0" b="8980"/>
          <a:stretch>
            <a:fillRect/>
          </a:stretch>
        </p:blipFill>
        <p:spPr bwMode="auto">
          <a:xfrm>
            <a:off x="539552" y="3861048"/>
            <a:ext cx="3816424" cy="2382068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7" name="Picture 6" descr="parkovaci plochy janskeho (kopie)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700809"/>
            <a:ext cx="3672407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KANALIZAČNÍ SBĚRAČ</a:t>
            </a: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8E545EA-5439-1D4D-9843-FF03CBE75F93}" type="slidenum">
              <a:rPr lang="en-US" sz="1400">
                <a:solidFill>
                  <a:schemeClr val="bg1"/>
                </a:solidFill>
              </a:rPr>
              <a:pPr eaLnBrk="1" hangingPunct="1"/>
              <a:t>2</a:t>
            </a:fld>
            <a:endParaRPr lang="en-US" sz="1400">
              <a:solidFill>
                <a:schemeClr val="bg1"/>
              </a:solidFill>
            </a:endParaRPr>
          </a:p>
        </p:txBody>
      </p:sp>
      <p:pic>
        <p:nvPicPr>
          <p:cNvPr id="5" name="Picture 4" descr="DSC_015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3672408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sběrač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44824"/>
            <a:ext cx="3222503" cy="45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sběrač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471734"/>
            <a:ext cx="3426746" cy="2738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PARKOVACÍ PLOCHY </a:t>
            </a:r>
          </a:p>
        </p:txBody>
      </p:sp>
      <p:sp>
        <p:nvSpPr>
          <p:cNvPr id="286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EFD7BC1-8D3B-4644-9DA4-9C6B6A3906F9}" type="slidenum">
              <a:rPr lang="en-US" sz="1400">
                <a:solidFill>
                  <a:schemeClr val="bg1"/>
                </a:solidFill>
              </a:rPr>
              <a:pPr eaLnBrk="1" hangingPunct="1"/>
              <a:t>20</a:t>
            </a:fld>
            <a:endParaRPr lang="en-US" sz="1400">
              <a:solidFill>
                <a:schemeClr val="bg1"/>
              </a:solidFill>
            </a:endParaRPr>
          </a:p>
        </p:txBody>
      </p:sp>
      <p:pic>
        <p:nvPicPr>
          <p:cNvPr id="7" name="Content Placeholder 6" descr="MHA_0141 (kopie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9" b="8219"/>
          <a:stretch>
            <a:fillRect/>
          </a:stretch>
        </p:blipFill>
        <p:spPr>
          <a:xfrm>
            <a:off x="4355976" y="1484784"/>
            <a:ext cx="4135417" cy="2303785"/>
          </a:xfrm>
          <a:effectLst>
            <a:softEdge rad="112500"/>
          </a:effectLst>
        </p:spPr>
      </p:pic>
      <p:pic>
        <p:nvPicPr>
          <p:cNvPr id="8" name="Picture 7" descr="MHA_0296 (kopie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7"/>
            <a:ext cx="3600400" cy="2400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Content Placeholder 2" descr="parkoviste masla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0" b="8830"/>
          <a:stretch>
            <a:fillRect/>
          </a:stretch>
        </p:blipFill>
        <p:spPr bwMode="auto">
          <a:xfrm>
            <a:off x="395536" y="3789040"/>
            <a:ext cx="4474840" cy="2464317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9" name="Picture 8" descr="parkoviste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933056"/>
            <a:ext cx="3368070" cy="2244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REVITALIZACE ŠKOL A ŠKOLEK</a:t>
            </a:r>
            <a:endParaRPr lang="en-US" dirty="0"/>
          </a:p>
        </p:txBody>
      </p:sp>
      <p:pic>
        <p:nvPicPr>
          <p:cNvPr id="5" name="Content Placeholder 4" descr="140715_HOR_skola_03 (kopie)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5" b="8685"/>
          <a:stretch>
            <a:fillRect/>
          </a:stretch>
        </p:blipFill>
        <p:spPr>
          <a:xfrm>
            <a:off x="395535" y="1628800"/>
            <a:ext cx="4073551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74ADDF-35FC-0744-B019-C8BBA58381CF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6" name="Picture 5" descr="zš u lesa (kopie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628801"/>
            <a:ext cx="3923928" cy="2448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mš žižkova-detske hriste (kopie)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645024"/>
            <a:ext cx="3966976" cy="26629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hala delnicka-stahnuta (kopie)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221088"/>
            <a:ext cx="3563888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2784450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REVITALIZACE ŠKOL A ŠKOLEK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74ADDF-35FC-0744-B019-C8BBA58381CF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9" name="Picture 8" descr="18B (kopie)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44824"/>
            <a:ext cx="374441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18C (kopie)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293096"/>
            <a:ext cx="3600400" cy="2046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20140923_183152_Richtone(HDR) (kopie)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293096"/>
            <a:ext cx="3888432" cy="2024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DSC_0004 (kopie)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844825"/>
            <a:ext cx="3744416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5984115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PRŮMYSLOVÁ ZÓNA – NOVÍ INVESTOŘI</a:t>
            </a:r>
            <a:endParaRPr lang="en-US" dirty="0"/>
          </a:p>
        </p:txBody>
      </p:sp>
      <p:pic>
        <p:nvPicPr>
          <p:cNvPr id="5" name="Content Placeholder 4" descr="DSC_0042 (kopie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0" b="8980"/>
          <a:stretch>
            <a:fillRect/>
          </a:stretch>
        </p:blipFill>
        <p:spPr>
          <a:xfrm>
            <a:off x="467543" y="1844824"/>
            <a:ext cx="4053437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74ADDF-35FC-0744-B019-C8BBA58381CF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6" name="Picture 5" descr="MHA_0899 (kopie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72816"/>
            <a:ext cx="3563888" cy="2299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2012 kveten GS CALTEX stuha (kopie)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77072"/>
            <a:ext cx="388843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2013 rijen GS Caltex otevreni zavodu 6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149080"/>
            <a:ext cx="3528392" cy="220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8428211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PRŮMYSLOVÁ ZÓNA – NOVÍ INVESTOŘI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0115721"/>
              </p:ext>
            </p:extLst>
          </p:nvPr>
        </p:nvGraphicFramePr>
        <p:xfrm>
          <a:off x="323528" y="2780928"/>
          <a:ext cx="8496944" cy="1112520"/>
        </p:xfrm>
        <a:graphic>
          <a:graphicData uri="http://schemas.openxmlformats.org/drawingml/2006/table">
            <a:tbl>
              <a:tblPr bandRow="1">
                <a:tableStyleId>{5202B0CA-FC54-4496-8BCA-5EF66A818D29}</a:tableStyleId>
              </a:tblPr>
              <a:tblGrid>
                <a:gridCol w="2829015"/>
                <a:gridCol w="744478"/>
                <a:gridCol w="818925"/>
                <a:gridCol w="818925"/>
                <a:gridCol w="818925"/>
                <a:gridCol w="818925"/>
                <a:gridCol w="818925"/>
                <a:gridCol w="828826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1998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F7E3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2000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F7E3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2002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F7E3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F7E3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2010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F7E3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2014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F7E3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2018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F7E3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Počet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společností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6990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ECC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ECC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ECC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ECC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ECC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ECC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ECC0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Počet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pracovních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míst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6990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ECC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250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ECC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600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ECC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900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ECC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1500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ECC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1850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ECC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2600</a:t>
                      </a:r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FECC09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74ADDF-35FC-0744-B019-C8BBA58381CF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01639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VÝVOJ SPLÁCENÍ ÚVĚRU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74ADDF-35FC-0744-B019-C8BBA58381CF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pic>
        <p:nvPicPr>
          <p:cNvPr id="10" name="Content Placeholder 9" descr="VÝVOJ SPLÁCENÍ ÚVĚRU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062" b="-740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37096382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REZERVY K VYUŽITÍ DO DALŠÍCH LET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74ADDF-35FC-0744-B019-C8BBA58381CF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pic>
        <p:nvPicPr>
          <p:cNvPr id="8" name="Content Placeholder 7" descr="rezervy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14" r="-89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03881712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NÁRŮST HODNOTY MAJETKU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74ADDF-35FC-0744-B019-C8BBA58381CF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pic>
        <p:nvPicPr>
          <p:cNvPr id="10" name="Content Placeholder 9" descr="narus hodnoty majetku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59" r="-44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00503000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 smtClean="0"/>
              <a:t>DĚKUJI ZA POZORNOST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74ADDF-35FC-0744-B019-C8BBA58381CF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654679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SÍDLIŠTĚ PŘED PRIVATIZACÍ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74ADDF-35FC-0744-B019-C8BBA58381C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7" name="Picture 6" descr="DL_FLAT_PHOTO_FILE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861048"/>
            <a:ext cx="3384376" cy="2438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5734704-karvin-i-ghetto-zbouran-e-domy_denik-63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861048"/>
            <a:ext cx="3600400" cy="2459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16" y="1700808"/>
            <a:ext cx="3528392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5"/>
          <a:srcRect t="13239" b="13239"/>
          <a:stretch>
            <a:fillRect/>
          </a:stretch>
        </p:blipFill>
        <p:spPr>
          <a:xfrm>
            <a:off x="651000" y="1700808"/>
            <a:ext cx="3543496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63622266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PRIVATIZACE BYTOVÉHO </a:t>
            </a:r>
            <a:r>
              <a:rPr lang="en-US" dirty="0" smtClean="0">
                <a:latin typeface="Arial" charset="0"/>
              </a:rPr>
              <a:t>FONDU</a:t>
            </a:r>
            <a:endParaRPr lang="en-US" dirty="0">
              <a:latin typeface="Arial" charset="0"/>
            </a:endParaRPr>
          </a:p>
        </p:txBody>
      </p:sp>
      <p:sp>
        <p:nvSpPr>
          <p:cNvPr id="1945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C35BF2F-11FA-014D-B279-B4EEF4FF10A9}" type="slidenum">
              <a:rPr lang="en-US" sz="1400">
                <a:solidFill>
                  <a:schemeClr val="bg1"/>
                </a:solidFill>
              </a:rPr>
              <a:pPr eaLnBrk="1" hangingPunct="1"/>
              <a:t>4</a:t>
            </a:fld>
            <a:endParaRPr lang="en-US" sz="1400">
              <a:solidFill>
                <a:schemeClr val="bg1"/>
              </a:solidFill>
            </a:endParaRPr>
          </a:p>
        </p:txBody>
      </p:sp>
      <p:pic>
        <p:nvPicPr>
          <p:cNvPr id="10" name="Content Placeholder 9" descr="DSC_0056 (kopie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0" b="8980"/>
          <a:stretch>
            <a:fillRect/>
          </a:stretch>
        </p:blipFill>
        <p:spPr>
          <a:xfrm>
            <a:off x="683568" y="3668286"/>
            <a:ext cx="3754760" cy="2483854"/>
          </a:xfrm>
          <a:effectLst>
            <a:softEdge rad="112500"/>
          </a:effectLst>
        </p:spPr>
      </p:pic>
      <p:pic>
        <p:nvPicPr>
          <p:cNvPr id="11" name="Picture 10" descr="DSC_0057 (kopie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84784"/>
            <a:ext cx="3419872" cy="2295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Content Placeholder 5" descr="DSC_0059 (kopie)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0" b="8980"/>
          <a:stretch>
            <a:fillRect/>
          </a:stretch>
        </p:blipFill>
        <p:spPr bwMode="auto">
          <a:xfrm>
            <a:off x="827584" y="1484784"/>
            <a:ext cx="3528392" cy="2098731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7" name="Picture 6" descr="DSC_0065 (kopie)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759138"/>
            <a:ext cx="3384376" cy="2292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PRIVATIZACE BYTOVÉHO FONDU</a:t>
            </a:r>
          </a:p>
        </p:txBody>
      </p:sp>
      <p:pic>
        <p:nvPicPr>
          <p:cNvPr id="5" name="Content Placeholder 4" descr="privatizacebyty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1" b="15541"/>
          <a:stretch>
            <a:fillRect/>
          </a:stretch>
        </p:blipFill>
        <p:spPr>
          <a:xfrm>
            <a:off x="539552" y="1556792"/>
            <a:ext cx="4032447" cy="2160239"/>
          </a:xfrm>
          <a:effectLst>
            <a:softEdge rad="112500"/>
          </a:effectLst>
        </p:spPr>
      </p:pic>
      <p:sp>
        <p:nvSpPr>
          <p:cNvPr id="2150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013C126-ABA4-5B48-9D51-5AE9348DE0D4}" type="slidenum">
              <a:rPr lang="en-US" sz="1400">
                <a:solidFill>
                  <a:schemeClr val="bg1"/>
                </a:solidFill>
              </a:rPr>
              <a:pPr eaLnBrk="1" hangingPunct="1"/>
              <a:t>5</a:t>
            </a:fld>
            <a:endParaRPr lang="en-US" sz="1400">
              <a:solidFill>
                <a:schemeClr val="bg1"/>
              </a:solidFill>
            </a:endParaRPr>
          </a:p>
        </p:txBody>
      </p:sp>
      <p:pic>
        <p:nvPicPr>
          <p:cNvPr id="8" name="Picture 7" descr="DSC_0070 (kopie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789040"/>
            <a:ext cx="4032448" cy="2445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Božkova 400 (kopie)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482" y="1577413"/>
            <a:ext cx="3440918" cy="4587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REVITALIZACE  OKOLÍ  DOMŮ</a:t>
            </a:r>
          </a:p>
        </p:txBody>
      </p:sp>
      <p:sp>
        <p:nvSpPr>
          <p:cNvPr id="2355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BFE3715-FE64-E24D-B969-B74E22E5A3D0}" type="slidenum">
              <a:rPr lang="en-US" sz="1400">
                <a:solidFill>
                  <a:schemeClr val="bg1"/>
                </a:solidFill>
              </a:rPr>
              <a:pPr eaLnBrk="1" hangingPunct="1"/>
              <a:t>6</a:t>
            </a:fld>
            <a:endParaRPr lang="en-US" sz="1400">
              <a:solidFill>
                <a:schemeClr val="bg1"/>
              </a:solidFill>
            </a:endParaRPr>
          </a:p>
        </p:txBody>
      </p:sp>
      <p:pic>
        <p:nvPicPr>
          <p:cNvPr id="5" name="Content Placeholder 4" descr="140714_HOR_vnitroblok_04 (kopie)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5" b="8685"/>
          <a:stretch>
            <a:fillRect/>
          </a:stretch>
        </p:blipFill>
        <p:spPr>
          <a:xfrm>
            <a:off x="468314" y="1600200"/>
            <a:ext cx="4105368" cy="2260847"/>
          </a:xfrm>
          <a:effectLst>
            <a:softEdge rad="112500"/>
          </a:effectLst>
        </p:spPr>
      </p:pic>
      <p:pic>
        <p:nvPicPr>
          <p:cNvPr id="6" name="Picture 5" descr="140714_HOR_vnitroblok_02 (kopie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636912"/>
            <a:ext cx="4188176" cy="2791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Content Placeholder 4" descr="140715_HOR_hriste_03 (kopie)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5" b="8685"/>
          <a:stretch>
            <a:fillRect/>
          </a:stretch>
        </p:blipFill>
        <p:spPr bwMode="auto">
          <a:xfrm>
            <a:off x="467544" y="3933056"/>
            <a:ext cx="4031679" cy="2418542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REVITALIZACE  OKOLÍ  DOMŮ</a:t>
            </a:r>
          </a:p>
        </p:txBody>
      </p:sp>
      <p:sp>
        <p:nvSpPr>
          <p:cNvPr id="2560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01AE2E2-FFDC-8343-850C-BC7B01791720}" type="slidenum">
              <a:rPr lang="en-US" sz="1400">
                <a:solidFill>
                  <a:schemeClr val="bg1"/>
                </a:solidFill>
              </a:rPr>
              <a:pPr eaLnBrk="1" hangingPunct="1"/>
              <a:t>7</a:t>
            </a:fld>
            <a:endParaRPr lang="en-US" sz="1400">
              <a:solidFill>
                <a:schemeClr val="bg1"/>
              </a:solidFill>
            </a:endParaRPr>
          </a:p>
        </p:txBody>
      </p:sp>
      <p:pic>
        <p:nvPicPr>
          <p:cNvPr id="10" name="Content Placeholder 9" descr="DSC_4093 (kopie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7" b="8427"/>
          <a:stretch>
            <a:fillRect/>
          </a:stretch>
        </p:blipFill>
        <p:spPr>
          <a:xfrm>
            <a:off x="827584" y="4077072"/>
            <a:ext cx="3889345" cy="2141882"/>
          </a:xfrm>
          <a:effectLst>
            <a:softEdge rad="112500"/>
          </a:effectLst>
        </p:spPr>
      </p:pic>
      <p:pic>
        <p:nvPicPr>
          <p:cNvPr id="2" name="Picture 1" descr="DSC_0009 (kopie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800"/>
            <a:ext cx="3888432" cy="2368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140714_HOR_vnitroblok_05 (kopie)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628800"/>
            <a:ext cx="3246149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REKONSTRUKCE HÁZENKÁŘSKÉ </a:t>
            </a:r>
            <a:r>
              <a:rPr lang="en-US" dirty="0" smtClean="0"/>
              <a:t>HALY, </a:t>
            </a:r>
            <a:r>
              <a:rPr lang="en-US" dirty="0" err="1" smtClean="0"/>
              <a:t>MěDK</a:t>
            </a:r>
            <a:r>
              <a:rPr lang="en-US" dirty="0" smtClean="0"/>
              <a:t>  A UNIVERZITNÍHO NÁMĚSTÍ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74ADDF-35FC-0744-B019-C8BBA58381C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6" name="Picture 5" descr="mědk (kopie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276872"/>
            <a:ext cx="393080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Content Placeholder 6" descr="140815_HOR_hala_hazena_01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7" b="8697"/>
          <a:stretch>
            <a:fillRect/>
          </a:stretch>
        </p:blipFill>
        <p:spPr>
          <a:xfrm>
            <a:off x="468313" y="1600201"/>
            <a:ext cx="4103687" cy="2259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18D (kopie)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77072"/>
            <a:ext cx="4032448" cy="2283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9715184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REKONSTRUKCE OBECNÍHO DOMU DRUŽBA</a:t>
            </a:r>
            <a:endParaRPr lang="en-US" dirty="0"/>
          </a:p>
        </p:txBody>
      </p:sp>
      <p:pic>
        <p:nvPicPr>
          <p:cNvPr id="5" name="Content Placeholder 4" descr="KDDružbaAktual (kopie)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0" b="8980"/>
          <a:stretch>
            <a:fillRect/>
          </a:stretch>
        </p:blipFill>
        <p:spPr>
          <a:xfrm>
            <a:off x="395536" y="3699896"/>
            <a:ext cx="4536504" cy="2498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74ADDF-35FC-0744-B019-C8BBA58381C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6" name="Picture 5" descr="140815_HOR_druzba_01 (kopie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268760"/>
            <a:ext cx="3240360" cy="2159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140815_HOR_druzba_0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429" y="3068960"/>
            <a:ext cx="3644043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9422990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 NA 8.1">
  <a:themeElements>
    <a:clrScheme name="1_Prezentace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rezentace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rezentace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zentace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zentace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zentace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zentace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zentace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zentace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zentace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zentace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zentace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zentace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zentace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NA 8.1.pot</Template>
  <TotalTime>1632</TotalTime>
  <Words>162</Words>
  <Application>Microsoft Macintosh PowerPoint</Application>
  <PresentationFormat>On-screen Show (4:3)</PresentationFormat>
  <Paragraphs>82</Paragraphs>
  <Slides>28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PREZENTACE NA 8.1</vt:lpstr>
      <vt:lpstr>PHOTO-PAINT</vt:lpstr>
      <vt:lpstr>KARVINÁ  2006 - 2018</vt:lpstr>
      <vt:lpstr>KANALIZAČNÍ SBĚRAČ</vt:lpstr>
      <vt:lpstr>SÍDLIŠTĚ PŘED PRIVATIZACÍ</vt:lpstr>
      <vt:lpstr>PRIVATIZACE BYTOVÉHO FONDU</vt:lpstr>
      <vt:lpstr>PRIVATIZACE BYTOVÉHO FONDU</vt:lpstr>
      <vt:lpstr>REVITALIZACE  OKOLÍ  DOMŮ</vt:lpstr>
      <vt:lpstr>REVITALIZACE  OKOLÍ  DOMŮ</vt:lpstr>
      <vt:lpstr>REKONSTRUKCE HÁZENKÁŘSKÉ HALY, MěDK  A UNIVERZITNÍHO NÁMĚSTÍ</vt:lpstr>
      <vt:lpstr>REKONSTRUKCE OBECNÍHO DOMU DRUŽBA</vt:lpstr>
      <vt:lpstr>REKONSTRUKCE AREÁLU LODIČEK</vt:lpstr>
      <vt:lpstr>REKONSTRUKCE PARKU BOŽENY NĚMCOVÉ A VÝSTAVBA CYKLOSTEZEK</vt:lpstr>
      <vt:lpstr>REKONSTRUKCE REGIONÁLNÍ KNIHOVNY</vt:lpstr>
      <vt:lpstr>OPRAVENÁ TRŽNICE A LETNÍ KINO</vt:lpstr>
      <vt:lpstr>REKONSTRUKCE KINA CENTRUM A JEHO OKOLÍ</vt:lpstr>
      <vt:lpstr>REKONSTRUKCE UNIVERZITNÍHO PARKU</vt:lpstr>
      <vt:lpstr>REKONSTRUKCE FOTBALOVÉHO STADIÓNU</vt:lpstr>
      <vt:lpstr>CENTRALIZACE MAGISTRÁTU A         REVITALIZACE OKOLÍ</vt:lpstr>
      <vt:lpstr>OPRAVENÉ CESTY A CHODNÍKY</vt:lpstr>
      <vt:lpstr>PARKOVACÍ PLOCHY </vt:lpstr>
      <vt:lpstr>PARKOVACÍ PLOCHY </vt:lpstr>
      <vt:lpstr>REVITALIZACE ŠKOL A ŠKOLEK</vt:lpstr>
      <vt:lpstr>REVITALIZACE ŠKOL A ŠKOLEK</vt:lpstr>
      <vt:lpstr>PRŮMYSLOVÁ ZÓNA – NOVÍ INVESTOŘI</vt:lpstr>
      <vt:lpstr>PRŮMYSLOVÁ ZÓNA – NOVÍ INVESTOŘI</vt:lpstr>
      <vt:lpstr>VÝVOJ SPLÁCENÍ ÚVĚRU</vt:lpstr>
      <vt:lpstr>REZERVY K VYUŽITÍ DO DALŠÍCH LET</vt:lpstr>
      <vt:lpstr>NÁRŮST HODNOTY MAJETKU</vt:lpstr>
      <vt:lpstr>PowerPoint Presentation</vt:lpstr>
    </vt:vector>
  </TitlesOfParts>
  <Company>mesto Karvina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Testovací prezentace Statutární město Karviná</dc:title>
  <dc:creator>Kancelář tajemníka</dc:creator>
  <cp:lastModifiedBy>Petr Mikula</cp:lastModifiedBy>
  <cp:revision>47</cp:revision>
  <cp:lastPrinted>2018-01-03T14:39:48Z</cp:lastPrinted>
  <dcterms:created xsi:type="dcterms:W3CDTF">2010-01-20T13:52:39Z</dcterms:created>
  <dcterms:modified xsi:type="dcterms:W3CDTF">2018-01-03T21:44:10Z</dcterms:modified>
</cp:coreProperties>
</file>